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v pankaj" initials="dp" lastIdx="1" clrIdx="0">
    <p:extLst>
      <p:ext uri="{19B8F6BF-5375-455C-9EA6-DF929625EA0E}">
        <p15:presenceInfo xmlns:p15="http://schemas.microsoft.com/office/powerpoint/2012/main" userId="460e3a59ec0ec3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4AFE6-52F8-436F-9DAC-607E2BE5A99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586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3175" y="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944" y="113121"/>
            <a:ext cx="8001000" cy="1677971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943" y="1904203"/>
            <a:ext cx="9459029" cy="194733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German beverage company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9B7FBD3-3AC2-FA37-19F9-9E7A32C18732}"/>
              </a:ext>
            </a:extLst>
          </p:cNvPr>
          <p:cNvSpPr txBox="1">
            <a:spLocks/>
          </p:cNvSpPr>
          <p:nvPr/>
        </p:nvSpPr>
        <p:spPr>
          <a:xfrm>
            <a:off x="596293" y="3851536"/>
            <a:ext cx="9459029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Delivering Key Insights to Empower the Marketing Team's Penetration into the Indian Market.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Competition Analysis: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525" b="-4773"/>
          <a:stretch/>
        </p:blipFill>
        <p:spPr>
          <a:xfrm>
            <a:off x="454058" y="325120"/>
            <a:ext cx="3214540" cy="407601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9" y="1234148"/>
            <a:ext cx="8176181" cy="316699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What are the primary reasons consumers prefer those brands over ours?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select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Current_brands,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Reasons_for_choosing_brands ,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count(*) as count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from fact_survey_responses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group by Current_brands, Reasons_for_choosing_brands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order by count desc</a:t>
            </a:r>
            <a:endParaRPr lang="en-IN" sz="1600" dirty="0">
              <a:solidFill>
                <a:schemeClr val="tx1"/>
              </a:solidFill>
            </a:endParaRP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45" b="4545"/>
          <a:stretch/>
        </p:blipFill>
        <p:spPr>
          <a:xfrm>
            <a:off x="362618" y="4272488"/>
            <a:ext cx="3318762" cy="2433111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EAA3E-3218-3E7A-22FF-43E55F4FD138}"/>
              </a:ext>
            </a:extLst>
          </p:cNvPr>
          <p:cNvSpPr txBox="1"/>
          <p:nvPr/>
        </p:nvSpPr>
        <p:spPr>
          <a:xfrm>
            <a:off x="4201998" y="4473380"/>
            <a:ext cx="612270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To establish a strong brand reputation, we can advertise our brand through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popular marketing channels such as online ads and TV commercials.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This approach will help us reach a wider audience and build a positive </a:t>
            </a:r>
          </a:p>
          <a:p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perception of our brand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907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Marketing Channels and Brand Awareness:</a:t>
            </a:r>
            <a:endParaRPr lang="en-IN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Which marketing channel can be used to reach more customers?</a:t>
            </a: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Marketing_channels,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count(Marketing_channels)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dim_repondents r </a:t>
            </a:r>
          </a:p>
          <a:p>
            <a:r>
              <a:rPr lang="en-US" sz="1700" dirty="0">
                <a:solidFill>
                  <a:schemeClr val="tx1"/>
                </a:solidFill>
              </a:rPr>
              <a:t>join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fact_survey_responses s </a:t>
            </a:r>
          </a:p>
          <a:p>
            <a:r>
              <a:rPr lang="en-US" sz="1700" dirty="0">
                <a:solidFill>
                  <a:schemeClr val="tx1"/>
                </a:solidFill>
              </a:rPr>
              <a:t>using(Respondent_ID)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Marketing_channels</a:t>
            </a:r>
          </a:p>
          <a:p>
            <a:r>
              <a:rPr lang="en-US" sz="1700" dirty="0">
                <a:solidFill>
                  <a:schemeClr val="tx1"/>
                </a:solidFill>
              </a:rPr>
              <a:t>order by count desc</a:t>
            </a:r>
            <a:endParaRPr lang="en-IN" sz="1700" dirty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" t="-3796" r="-385" b="-8410"/>
          <a:stretch/>
        </p:blipFill>
        <p:spPr>
          <a:xfrm>
            <a:off x="309250" y="570519"/>
            <a:ext cx="3318762" cy="230446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F7508A-80D8-F80F-01D8-9DA724BE8513}"/>
              </a:ext>
            </a:extLst>
          </p:cNvPr>
          <p:cNvSpPr txBox="1"/>
          <p:nvPr/>
        </p:nvSpPr>
        <p:spPr>
          <a:xfrm>
            <a:off x="91126" y="3007840"/>
            <a:ext cx="3764437" cy="3780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Marketing channels play a crucial role across the industry. According to the survey responses, we have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discovered that online ads and TV commercials are the most effective means of reaching our target audience and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promoting our products directly to end users. 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496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Brand Penetration:</a:t>
            </a:r>
            <a:endParaRPr lang="en-IN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302558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What do people think about our brand? (overall rating)</a:t>
            </a: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Brand_perception 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(count(*)) / sum(count(Brand_perception)) over() *100 as pct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Brand_perception</a:t>
            </a:r>
            <a:endParaRPr lang="en-US" sz="2400" dirty="0"/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0726" b="-17629"/>
          <a:stretch/>
        </p:blipFill>
        <p:spPr>
          <a:xfrm>
            <a:off x="423578" y="2724346"/>
            <a:ext cx="3318762" cy="1489435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0A8C90-D826-525D-FF1D-4A842A769934}"/>
              </a:ext>
            </a:extLst>
          </p:cNvPr>
          <p:cNvSpPr txBox="1"/>
          <p:nvPr/>
        </p:nvSpPr>
        <p:spPr>
          <a:xfrm>
            <a:off x="3912124" y="4725261"/>
            <a:ext cx="76262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 company CodeX has received an overall rating of Neutral from all the respondents, indicating a positive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sign for their marketing efforts in reaching the Indian market.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This rating reflects their hard work and successful engagement </a:t>
            </a:r>
          </a:p>
          <a:p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with the target audience.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500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Brand Penetration:</a:t>
            </a:r>
            <a:endParaRPr lang="en-IN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800656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Which cities do we need to focus more on?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city,</a:t>
            </a:r>
          </a:p>
          <a:p>
            <a:r>
              <a:rPr lang="en-US" sz="1700" dirty="0">
                <a:solidFill>
                  <a:schemeClr val="tx1"/>
                </a:solidFill>
              </a:rPr>
              <a:t> tier,</a:t>
            </a:r>
          </a:p>
          <a:p>
            <a:r>
              <a:rPr lang="en-US" sz="1700" dirty="0">
                <a:solidFill>
                  <a:schemeClr val="tx1"/>
                </a:solidFill>
              </a:rPr>
              <a:t> count(f.Respondent_ID) as count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 f join </a:t>
            </a:r>
          </a:p>
          <a:p>
            <a:r>
              <a:rPr lang="en-US" sz="1700" dirty="0">
                <a:solidFill>
                  <a:schemeClr val="tx1"/>
                </a:solidFill>
              </a:rPr>
              <a:t>dim_repondents  r</a:t>
            </a:r>
          </a:p>
          <a:p>
            <a:r>
              <a:rPr lang="en-US" sz="1700" dirty="0">
                <a:solidFill>
                  <a:schemeClr val="tx1"/>
                </a:solidFill>
              </a:rPr>
              <a:t>on f.Respondent_ID = r.Respondent_ID</a:t>
            </a:r>
          </a:p>
          <a:p>
            <a:r>
              <a:rPr lang="en-US" sz="1700" dirty="0">
                <a:solidFill>
                  <a:schemeClr val="tx1"/>
                </a:solidFill>
              </a:rPr>
              <a:t>join</a:t>
            </a:r>
          </a:p>
          <a:p>
            <a:r>
              <a:rPr lang="en-US" sz="1700" dirty="0">
                <a:solidFill>
                  <a:schemeClr val="tx1"/>
                </a:solidFill>
              </a:rPr>
              <a:t>dim_cities c</a:t>
            </a:r>
          </a:p>
          <a:p>
            <a:r>
              <a:rPr lang="en-US" sz="1700" dirty="0">
                <a:solidFill>
                  <a:schemeClr val="tx1"/>
                </a:solidFill>
              </a:rPr>
              <a:t>on c.city_id = r.City_ID </a:t>
            </a:r>
          </a:p>
          <a:p>
            <a:r>
              <a:rPr lang="en-US" sz="1700" dirty="0">
                <a:solidFill>
                  <a:schemeClr val="tx1"/>
                </a:solidFill>
              </a:rPr>
              <a:t>where f.Current_brands = 'codeX'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City,tier</a:t>
            </a:r>
          </a:p>
          <a:p>
            <a:r>
              <a:rPr lang="en-US" sz="1700" dirty="0">
                <a:solidFill>
                  <a:schemeClr val="tx1"/>
                </a:solidFill>
              </a:rPr>
              <a:t>Order by count desc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208" r="-2809" b="-1652"/>
          <a:stretch/>
        </p:blipFill>
        <p:spPr>
          <a:xfrm>
            <a:off x="442432" y="545385"/>
            <a:ext cx="3318762" cy="3479859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0BD461-D78D-7712-B1E7-13374D1F2CD9}"/>
              </a:ext>
            </a:extLst>
          </p:cNvPr>
          <p:cNvSpPr txBox="1"/>
          <p:nvPr/>
        </p:nvSpPr>
        <p:spPr>
          <a:xfrm>
            <a:off x="84213" y="4148967"/>
            <a:ext cx="3846764" cy="2533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Based on the analysis, Chennai and Delhi have the lowest consumption rate among all the Tier 1 cities.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Bangalore holds first place in energy drink consumption rate and Lucknow holds last place.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87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Purchase Behavior: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Where do respondents prefer to purchase energy drinks?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Purchase_location,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Purchase_location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159" t="-2399" r="-830" b="-3159"/>
          <a:stretch/>
        </p:blipFill>
        <p:spPr>
          <a:xfrm>
            <a:off x="395299" y="525544"/>
            <a:ext cx="3318762" cy="2903456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9D5E26-53F9-8F74-67B6-FE8DC6B73ADA}"/>
              </a:ext>
            </a:extLst>
          </p:cNvPr>
          <p:cNvSpPr txBox="1"/>
          <p:nvPr/>
        </p:nvSpPr>
        <p:spPr>
          <a:xfrm>
            <a:off x="4015818" y="5279258"/>
            <a:ext cx="61085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According to the responders, Supermarkets are the preferred option for purchasing energy drinks among all other options.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2259DE-D6D5-C237-9B77-CD910A4CD5D5}"/>
              </a:ext>
            </a:extLst>
          </p:cNvPr>
          <p:cNvSpPr txBox="1"/>
          <p:nvPr/>
        </p:nvSpPr>
        <p:spPr>
          <a:xfrm>
            <a:off x="113122" y="3751968"/>
            <a:ext cx="3902696" cy="1287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 company must ensure the continuous availability of energy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drinks in supermarkets at all times. 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14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Purchase Behavior: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What are the typical consumption situations for energy drinks among respondents?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Typical_consumption_situations 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Typical_consumption_situations</a:t>
            </a:r>
          </a:p>
          <a:p>
            <a:r>
              <a:rPr lang="en-US" sz="1700" dirty="0">
                <a:solidFill>
                  <a:schemeClr val="tx1"/>
                </a:solidFill>
              </a:rPr>
              <a:t>Order by count desc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992" b="797"/>
          <a:stretch/>
        </p:blipFill>
        <p:spPr>
          <a:xfrm>
            <a:off x="442432" y="2231796"/>
            <a:ext cx="3318762" cy="239440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BA19E2-09EB-E752-1FB5-1B1763B25F7D}"/>
              </a:ext>
            </a:extLst>
          </p:cNvPr>
          <p:cNvSpPr txBox="1"/>
          <p:nvPr/>
        </p:nvSpPr>
        <p:spPr>
          <a:xfrm>
            <a:off x="3827282" y="5147398"/>
            <a:ext cx="61085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IN" sz="1600" b="0" i="0" u="none" strike="noStrike" baseline="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According to the survey conducted, specifically maximum of responders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preferring to drink during sports/exercise and studying/working late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590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Product Development: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Which area of business should we focus more on our product development? (Branding/taste/availability)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Reasons_for_choosing_brands 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where Current_brands = "CodeX"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Reasons_for_choosing_brands</a:t>
            </a:r>
          </a:p>
          <a:p>
            <a:r>
              <a:rPr lang="en-US" sz="1700" dirty="0">
                <a:solidFill>
                  <a:schemeClr val="tx1"/>
                </a:solidFill>
              </a:rPr>
              <a:t>order by count desc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085" b="-5000"/>
          <a:stretch/>
        </p:blipFill>
        <p:spPr>
          <a:xfrm>
            <a:off x="282176" y="551765"/>
            <a:ext cx="3318762" cy="239440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803A3-1C2D-859D-397C-5BF55A8BCAA5}"/>
              </a:ext>
            </a:extLst>
          </p:cNvPr>
          <p:cNvSpPr txBox="1"/>
          <p:nvPr/>
        </p:nvSpPr>
        <p:spPr>
          <a:xfrm>
            <a:off x="0" y="3308867"/>
            <a:ext cx="3912124" cy="2948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We should focus more on branding in our product development, as "Brand reputation" is the most common reason for choosing brands, with a count of 259 and we should focus on availability and taste.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945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0" y="223520"/>
            <a:ext cx="6593840" cy="1000596"/>
          </a:xfrm>
        </p:spPr>
        <p:txBody>
          <a:bodyPr/>
          <a:lstStyle/>
          <a:p>
            <a:r>
              <a:rPr lang="en-US" b="1" dirty="0"/>
              <a:t>Product Development: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06012" y="1508704"/>
            <a:ext cx="7685987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What immediate improvements can we bring to the product?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Improvements_desired,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where Current_brands = "CodeX“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Improvements_desired</a:t>
            </a:r>
          </a:p>
          <a:p>
            <a:r>
              <a:rPr lang="en-US" sz="1700" dirty="0">
                <a:solidFill>
                  <a:schemeClr val="tx1"/>
                </a:solidFill>
              </a:rPr>
              <a:t>order by count desc;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136" t="-15084" r="1136" b="-15084"/>
          <a:stretch/>
        </p:blipFill>
        <p:spPr>
          <a:xfrm>
            <a:off x="301030" y="311500"/>
            <a:ext cx="3318762" cy="239440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ABB14B-55EE-E3F1-F461-628E81CE68E7}"/>
              </a:ext>
            </a:extLst>
          </p:cNvPr>
          <p:cNvSpPr txBox="1"/>
          <p:nvPr/>
        </p:nvSpPr>
        <p:spPr>
          <a:xfrm>
            <a:off x="138261" y="2893040"/>
            <a:ext cx="375500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We observed that more individuals prefers to drink reduced sugar content, more natural ingredients and wide range of     </a:t>
            </a:r>
          </a:p>
          <a:p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flavours. 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After analyzing the answers from respondents –improvements are desired, It’s possible that more people will be interested in our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product when we Introduce reduced sugar with a wide range of natural fruit flavors. 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315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5950" y="216771"/>
            <a:ext cx="6593840" cy="1000596"/>
          </a:xfrm>
        </p:spPr>
        <p:txBody>
          <a:bodyPr/>
          <a:lstStyle/>
          <a:p>
            <a:r>
              <a:rPr lang="en-US" b="1" dirty="0"/>
              <a:t>Product Development: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35950" y="1316189"/>
            <a:ext cx="6847001" cy="4800656"/>
          </a:xfrm>
        </p:spPr>
        <p:txBody>
          <a:bodyPr>
            <a:normAutofit/>
          </a:bodyPr>
          <a:lstStyle/>
          <a:p>
            <a:r>
              <a:rPr lang="en-US" sz="2400" dirty="0"/>
              <a:t>What should be the ideal price of our product?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select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Price_range,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count(*) as count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fact_survey_responses</a:t>
            </a:r>
          </a:p>
          <a:p>
            <a:r>
              <a:rPr lang="en-US" sz="1700" dirty="0">
                <a:solidFill>
                  <a:schemeClr val="tx1"/>
                </a:solidFill>
              </a:rPr>
              <a:t>where Current_brands = "CodeX"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Price_range;</a:t>
            </a:r>
          </a:p>
        </p:txBody>
      </p:sp>
      <p:pic>
        <p:nvPicPr>
          <p:cNvPr id="3" name="Picture Placeholder 11">
            <a:extLst>
              <a:ext uri="{FF2B5EF4-FFF2-40B4-BE49-F238E27FC236}">
                <a16:creationId xmlns:a16="http://schemas.microsoft.com/office/drawing/2014/main" id="{20F14AD7-E0B4-D6CA-0F69-401620D0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6081" r="-2026" b="-6081"/>
          <a:stretch/>
        </p:blipFill>
        <p:spPr>
          <a:xfrm>
            <a:off x="423943" y="118985"/>
            <a:ext cx="3318762" cy="239440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B2E705-4685-6FDD-91FF-E39641D51AD7}"/>
              </a:ext>
            </a:extLst>
          </p:cNvPr>
          <p:cNvSpPr txBox="1"/>
          <p:nvPr/>
        </p:nvSpPr>
        <p:spPr>
          <a:xfrm>
            <a:off x="160256" y="2513393"/>
            <a:ext cx="4468305" cy="3364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Based on the survey results, a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maximum</a:t>
            </a: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 of the respondents showed a preference for purchasing products within the price range of 50-99,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Therefore, considering the ingredients used and the flavour of the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product, the company can consider setting an ideal price range of </a:t>
            </a:r>
            <a:r>
              <a:rPr lang="en-US" sz="1800" b="1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90-120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160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432" y="838986"/>
            <a:ext cx="9892663" cy="3421930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few months ago, the company CodeX launched their energy drink in 10 cities in India.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Their Marketing team is responsible for increasing brand awareness, market share, and product development.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They conducted a survey in those 10 cities and received results from 10K respondents.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 the data analyst, my responsibility is to transform these survey results into actionable insights that the team can utilize to drive effective actions.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590" y="3972212"/>
            <a:ext cx="4444787" cy="1036949"/>
          </a:xfrm>
        </p:spPr>
        <p:txBody>
          <a:bodyPr>
            <a:normAutofit/>
          </a:bodyPr>
          <a:lstStyle/>
          <a:p>
            <a:r>
              <a:rPr lang="en-US" sz="2400" dirty="0"/>
              <a:t>Other sources provided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A82B642-F2E5-C850-FC09-3E94CD58802F}"/>
              </a:ext>
            </a:extLst>
          </p:cNvPr>
          <p:cNvSpPr txBox="1">
            <a:spLocks/>
          </p:cNvSpPr>
          <p:nvPr/>
        </p:nvSpPr>
        <p:spPr>
          <a:xfrm>
            <a:off x="400590" y="0"/>
            <a:ext cx="8534400" cy="113959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About the project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C3B0C0-4E7D-A89F-0E31-35262B03CAD5}"/>
              </a:ext>
            </a:extLst>
          </p:cNvPr>
          <p:cNvSpPr txBox="1">
            <a:spLocks/>
          </p:cNvSpPr>
          <p:nvPr/>
        </p:nvSpPr>
        <p:spPr>
          <a:xfrm>
            <a:off x="269432" y="4769963"/>
            <a:ext cx="4990726" cy="1941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en-US" sz="64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Dataset required to generate insights                                                            </a:t>
            </a:r>
          </a:p>
          <a:p>
            <a:pPr algn="l"/>
            <a:endParaRPr lang="en-IN" sz="6400" b="0" i="0" u="none" strike="noStrike" baseline="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en-IN" sz="64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Metadata                                                                                                                     </a:t>
            </a:r>
          </a:p>
          <a:p>
            <a:pPr algn="l"/>
            <a:endParaRPr lang="en-IN" sz="6400" b="0" i="0" u="none" strike="noStrike" baseline="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en-IN" sz="64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Survey questions                                                                                             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594F96-EAA4-4E5A-2C66-D0CDFB2F843F}"/>
              </a:ext>
            </a:extLst>
          </p:cNvPr>
          <p:cNvSpPr txBox="1">
            <a:spLocks/>
          </p:cNvSpPr>
          <p:nvPr/>
        </p:nvSpPr>
        <p:spPr>
          <a:xfrm>
            <a:off x="6121072" y="3972211"/>
            <a:ext cx="4444787" cy="10369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Tools Used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32CDC7-012B-469A-96EC-B0E835E32DE7}"/>
              </a:ext>
            </a:extLst>
          </p:cNvPr>
          <p:cNvSpPr txBox="1">
            <a:spLocks/>
          </p:cNvSpPr>
          <p:nvPr/>
        </p:nvSpPr>
        <p:spPr>
          <a:xfrm>
            <a:off x="6157868" y="4428550"/>
            <a:ext cx="4990726" cy="150503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en-IN" sz="1800" b="0" i="0" u="none" strike="noStrike" baseline="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7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MySQL</a:t>
            </a:r>
            <a:endParaRPr lang="en-IN" sz="1700" b="0" i="0" u="none" strike="noStrike" baseline="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700" b="0" i="0" u="none" strike="noStrike" baseline="0" dirty="0">
                <a:solidFill>
                  <a:srgbClr val="E9E9E9"/>
                </a:solidFill>
                <a:latin typeface="Segoe UI" panose="020B0502040204020203" pitchFamily="34" charset="0"/>
              </a:rPr>
              <a:t>Power Point  </a:t>
            </a: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74917-AC01-FF78-2125-AD8D1412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19" y="2322871"/>
            <a:ext cx="3657600" cy="1371600"/>
          </a:xfrm>
        </p:spPr>
        <p:txBody>
          <a:bodyPr anchor="ctr">
            <a:normAutofit/>
          </a:bodyPr>
          <a:lstStyle/>
          <a:p>
            <a:pPr algn="ctr"/>
            <a:r>
              <a:rPr lang="en-IN" sz="3200" dirty="0"/>
              <a:t>Categories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7843E-8767-D538-FDEE-03D68624B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6772" y="545553"/>
            <a:ext cx="5943601" cy="5308600"/>
          </a:xfrm>
        </p:spPr>
        <p:txBody>
          <a:bodyPr/>
          <a:lstStyle/>
          <a:p>
            <a:r>
              <a:rPr lang="en-IN" dirty="0"/>
              <a:t>Demographic Insights</a:t>
            </a:r>
          </a:p>
          <a:p>
            <a:r>
              <a:rPr lang="en-IN" dirty="0"/>
              <a:t>Consumer Preferences</a:t>
            </a:r>
          </a:p>
          <a:p>
            <a:r>
              <a:rPr lang="en-IN" dirty="0"/>
              <a:t>Competition analysis</a:t>
            </a:r>
          </a:p>
          <a:p>
            <a:r>
              <a:rPr lang="en-IN" dirty="0"/>
              <a:t>Marketing channels</a:t>
            </a:r>
          </a:p>
          <a:p>
            <a:r>
              <a:rPr lang="en-IN" dirty="0"/>
              <a:t>Brand Awareness</a:t>
            </a:r>
          </a:p>
          <a:p>
            <a:r>
              <a:rPr lang="en-IN" dirty="0"/>
              <a:t>Brand Penetration</a:t>
            </a:r>
          </a:p>
          <a:p>
            <a:r>
              <a:rPr lang="en-IN" dirty="0"/>
              <a:t>Purchase Behaviour</a:t>
            </a:r>
          </a:p>
          <a:p>
            <a:r>
              <a:rPr lang="en-IN" dirty="0"/>
              <a:t>Product Development</a:t>
            </a:r>
          </a:p>
        </p:txBody>
      </p:sp>
    </p:spTree>
    <p:extLst>
      <p:ext uri="{BB962C8B-B14F-4D97-AF65-F5344CB8AC3E}">
        <p14:creationId xmlns:p14="http://schemas.microsoft.com/office/powerpoint/2010/main" val="177533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Demographic Insights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5899" b="-5096"/>
          <a:stretch/>
        </p:blipFill>
        <p:spPr>
          <a:xfrm>
            <a:off x="536267" y="2187018"/>
            <a:ext cx="3696441" cy="181937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80155" y="1508704"/>
            <a:ext cx="6200109" cy="3456585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Who prefers energy drinks more?</a:t>
            </a:r>
          </a:p>
          <a:p>
            <a:endParaRPr lang="en-US" sz="2400" dirty="0"/>
          </a:p>
          <a:p>
            <a:r>
              <a:rPr lang="en-US" sz="1700" dirty="0">
                <a:solidFill>
                  <a:schemeClr val="tx1"/>
                </a:solidFill>
              </a:rPr>
              <a:t>SELECT COUNT(*) as Count , </a:t>
            </a:r>
          </a:p>
          <a:p>
            <a:r>
              <a:rPr lang="en-US" sz="1700" dirty="0">
                <a:solidFill>
                  <a:schemeClr val="tx1"/>
                </a:solidFill>
              </a:rPr>
              <a:t>r.gender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FROM </a:t>
            </a:r>
          </a:p>
          <a:p>
            <a:r>
              <a:rPr lang="en-US" sz="1700" dirty="0">
                <a:solidFill>
                  <a:schemeClr val="tx1"/>
                </a:solidFill>
              </a:rPr>
              <a:t>fact_survey_responses as f </a:t>
            </a:r>
          </a:p>
          <a:p>
            <a:r>
              <a:rPr lang="en-US" sz="1700" dirty="0">
                <a:solidFill>
                  <a:schemeClr val="tx1"/>
                </a:solidFill>
              </a:rPr>
              <a:t>inner join </a:t>
            </a:r>
          </a:p>
          <a:p>
            <a:r>
              <a:rPr lang="en-US" sz="1700" dirty="0">
                <a:solidFill>
                  <a:schemeClr val="tx1"/>
                </a:solidFill>
              </a:rPr>
              <a:t>dim_repondents as r </a:t>
            </a:r>
          </a:p>
          <a:p>
            <a:r>
              <a:rPr lang="en-US" sz="1700" dirty="0">
                <a:solidFill>
                  <a:schemeClr val="tx1"/>
                </a:solidFill>
              </a:rPr>
              <a:t>on r.Respondent_ID = f.Respondent_ID</a:t>
            </a:r>
          </a:p>
          <a:p>
            <a:r>
              <a:rPr lang="en-US" sz="1700" dirty="0">
                <a:solidFill>
                  <a:schemeClr val="tx1"/>
                </a:solidFill>
              </a:rPr>
              <a:t>group by r.Gender;</a:t>
            </a:r>
            <a:endParaRPr lang="en-IN" sz="17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F3BBF-FF13-D817-88F3-3F7AFD494C3D}"/>
              </a:ext>
            </a:extLst>
          </p:cNvPr>
          <p:cNvSpPr txBox="1"/>
          <p:nvPr/>
        </p:nvSpPr>
        <p:spPr>
          <a:xfrm>
            <a:off x="4680155" y="5068565"/>
            <a:ext cx="6877107" cy="1287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Among different genders, males have a higher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preference for energy drinks, representing the maximum of the </a:t>
            </a:r>
          </a:p>
          <a:p>
            <a:pPr>
              <a:lnSpc>
                <a:spcPct val="150000"/>
              </a:lnSpc>
            </a:pPr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total preference.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584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Demographic Insights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564" t="-7471" r="-3564"/>
          <a:stretch/>
        </p:blipFill>
        <p:spPr>
          <a:xfrm>
            <a:off x="536267" y="1725105"/>
            <a:ext cx="3696441" cy="279976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80155" y="1508704"/>
            <a:ext cx="6975578" cy="4076019"/>
          </a:xfrm>
        </p:spPr>
        <p:txBody>
          <a:bodyPr>
            <a:normAutofit/>
          </a:bodyPr>
          <a:lstStyle/>
          <a:p>
            <a:r>
              <a:rPr lang="en-US" sz="2400" dirty="0"/>
              <a:t>Which age group prefers energy drinks more?</a:t>
            </a:r>
          </a:p>
          <a:p>
            <a:r>
              <a:rPr lang="en-US" sz="1600" dirty="0">
                <a:solidFill>
                  <a:schemeClr val="tx1"/>
                </a:solidFill>
              </a:rPr>
              <a:t>SELECT COUNT(*) as Count ,</a:t>
            </a:r>
          </a:p>
          <a:p>
            <a:r>
              <a:rPr lang="en-US" sz="1600" dirty="0">
                <a:solidFill>
                  <a:schemeClr val="tx1"/>
                </a:solidFill>
              </a:rPr>
              <a:t> r.Age </a:t>
            </a:r>
          </a:p>
          <a:p>
            <a:r>
              <a:rPr lang="en-US" sz="1600" dirty="0">
                <a:solidFill>
                  <a:schemeClr val="tx1"/>
                </a:solidFill>
              </a:rPr>
              <a:t>FROM fact_survey_responses as f </a:t>
            </a:r>
          </a:p>
          <a:p>
            <a:r>
              <a:rPr lang="en-US" sz="1600" dirty="0">
                <a:solidFill>
                  <a:schemeClr val="tx1"/>
                </a:solidFill>
              </a:rPr>
              <a:t>inner join </a:t>
            </a:r>
          </a:p>
          <a:p>
            <a:r>
              <a:rPr lang="en-US" sz="1600" dirty="0">
                <a:solidFill>
                  <a:schemeClr val="tx1"/>
                </a:solidFill>
              </a:rPr>
              <a:t>dim_repondents as r </a:t>
            </a:r>
          </a:p>
          <a:p>
            <a:r>
              <a:rPr lang="en-US" sz="1600" dirty="0">
                <a:solidFill>
                  <a:schemeClr val="tx1"/>
                </a:solidFill>
              </a:rPr>
              <a:t>on r.Respondent_ID = f.Respondent_ID</a:t>
            </a:r>
          </a:p>
          <a:p>
            <a:r>
              <a:rPr lang="en-US" sz="1600" dirty="0">
                <a:solidFill>
                  <a:schemeClr val="tx1"/>
                </a:solidFill>
              </a:rPr>
              <a:t>group by r.age;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F69BE3-19B5-0675-2774-43B8DD9123F0}"/>
              </a:ext>
            </a:extLst>
          </p:cNvPr>
          <p:cNvSpPr txBox="1"/>
          <p:nvPr/>
        </p:nvSpPr>
        <p:spPr>
          <a:xfrm>
            <a:off x="4680155" y="4753574"/>
            <a:ext cx="7178765" cy="2118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Age group 19-30 prefers more among other </a:t>
            </a:r>
          </a:p>
          <a:p>
            <a:pPr>
              <a:lnSpc>
                <a:spcPct val="150000"/>
              </a:lnSpc>
            </a:pPr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age group peoples (5.5K).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 company has the opportunity to target the 19-30 </a:t>
            </a:r>
          </a:p>
          <a:p>
            <a:pPr>
              <a:lnSpc>
                <a:spcPct val="150000"/>
              </a:lnSpc>
            </a:pPr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age group as their primary audience, which can greatly </a:t>
            </a:r>
          </a:p>
          <a:p>
            <a:pPr>
              <a:lnSpc>
                <a:spcPct val="150000"/>
              </a:lnSpc>
            </a:pPr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contribute to increasing sales 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609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611" y="160255"/>
            <a:ext cx="6019800" cy="799910"/>
          </a:xfrm>
        </p:spPr>
        <p:txBody>
          <a:bodyPr/>
          <a:lstStyle/>
          <a:p>
            <a:r>
              <a:rPr lang="en-IN" b="1" dirty="0"/>
              <a:t>Demographic Insights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04" b="-9016"/>
          <a:stretch/>
        </p:blipFill>
        <p:spPr>
          <a:xfrm>
            <a:off x="436776" y="2055041"/>
            <a:ext cx="3673311" cy="230014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24867" y="960165"/>
            <a:ext cx="7334053" cy="4076019"/>
          </a:xfrm>
        </p:spPr>
        <p:txBody>
          <a:bodyPr>
            <a:normAutofit/>
          </a:bodyPr>
          <a:lstStyle/>
          <a:p>
            <a:r>
              <a:rPr lang="en-US" sz="2400" dirty="0"/>
              <a:t>Which type of marketing reaches the most youth (15-30)?</a:t>
            </a:r>
          </a:p>
          <a:p>
            <a:r>
              <a:rPr lang="en-US" sz="1600" dirty="0">
                <a:solidFill>
                  <a:schemeClr val="tx1"/>
                </a:solidFill>
              </a:rPr>
              <a:t>select Marketing_channels,</a:t>
            </a:r>
          </a:p>
          <a:p>
            <a:r>
              <a:rPr lang="en-US" sz="1600" dirty="0">
                <a:solidFill>
                  <a:schemeClr val="tx1"/>
                </a:solidFill>
              </a:rPr>
              <a:t>count(Marketing_channels) as count </a:t>
            </a:r>
          </a:p>
          <a:p>
            <a:r>
              <a:rPr lang="en-US" sz="1600" dirty="0">
                <a:solidFill>
                  <a:schemeClr val="tx1"/>
                </a:solidFill>
              </a:rPr>
              <a:t>from dim_repondents r </a:t>
            </a:r>
          </a:p>
          <a:p>
            <a:r>
              <a:rPr lang="en-US" sz="1600" dirty="0">
                <a:solidFill>
                  <a:schemeClr val="tx1"/>
                </a:solidFill>
              </a:rPr>
              <a:t>join </a:t>
            </a:r>
          </a:p>
          <a:p>
            <a:r>
              <a:rPr lang="en-US" sz="1600" dirty="0">
                <a:solidFill>
                  <a:schemeClr val="tx1"/>
                </a:solidFill>
              </a:rPr>
              <a:t>fact_survey_responses s </a:t>
            </a:r>
          </a:p>
          <a:p>
            <a:r>
              <a:rPr lang="en-US" sz="1600" dirty="0">
                <a:solidFill>
                  <a:schemeClr val="tx1"/>
                </a:solidFill>
              </a:rPr>
              <a:t>using(Respondent_ID)</a:t>
            </a:r>
          </a:p>
          <a:p>
            <a:r>
              <a:rPr lang="en-US" sz="1600" dirty="0">
                <a:solidFill>
                  <a:schemeClr val="tx1"/>
                </a:solidFill>
              </a:rPr>
              <a:t>where age in ("15-18", "19-30")</a:t>
            </a:r>
          </a:p>
          <a:p>
            <a:r>
              <a:rPr lang="en-US" sz="1600" dirty="0">
                <a:solidFill>
                  <a:schemeClr val="tx1"/>
                </a:solidFill>
              </a:rPr>
              <a:t>group by Marketing_channels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AE053-922B-C327-B623-9EAF3C33F05D}"/>
              </a:ext>
            </a:extLst>
          </p:cNvPr>
          <p:cNvSpPr txBox="1"/>
          <p:nvPr/>
        </p:nvSpPr>
        <p:spPr>
          <a:xfrm>
            <a:off x="4223209" y="4753574"/>
            <a:ext cx="7635712" cy="170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The company has a significant opportunity to capture the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The attention of all by increasing the frequency of their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commercial advertisements on television channels especially when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introducing new offers.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Consumer Preferences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2080" b="-12080"/>
          <a:stretch/>
        </p:blipFill>
        <p:spPr>
          <a:xfrm>
            <a:off x="163399" y="2271860"/>
            <a:ext cx="3607323" cy="235670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076019"/>
          </a:xfrm>
        </p:spPr>
        <p:txBody>
          <a:bodyPr>
            <a:normAutofit/>
          </a:bodyPr>
          <a:lstStyle/>
          <a:p>
            <a:r>
              <a:rPr lang="en-US" sz="2400" dirty="0"/>
              <a:t>What are the preferred ingredients of energy drinks among respondents?</a:t>
            </a:r>
          </a:p>
          <a:p>
            <a:endParaRPr lang="en-US" sz="2400" dirty="0"/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select Ingredients_expected ,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count(*) as count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from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fact_survey_responses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group by Ingredients_expected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2488A-DA1F-AB67-9C3F-8A31B5737F37}"/>
              </a:ext>
            </a:extLst>
          </p:cNvPr>
          <p:cNvSpPr txBox="1"/>
          <p:nvPr/>
        </p:nvSpPr>
        <p:spPr>
          <a:xfrm>
            <a:off x="4223209" y="4753574"/>
            <a:ext cx="7635712" cy="1286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The company has a unique opportunity to target health-conscious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individuals by introducing a variety of natural flavours infused with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different vitamins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064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Consumer Preferences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8805" b="-8805"/>
          <a:stretch/>
        </p:blipFill>
        <p:spPr>
          <a:xfrm>
            <a:off x="153973" y="2250649"/>
            <a:ext cx="3645030" cy="235670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4076019"/>
          </a:xfrm>
        </p:spPr>
        <p:txBody>
          <a:bodyPr>
            <a:normAutofit/>
          </a:bodyPr>
          <a:lstStyle/>
          <a:p>
            <a:r>
              <a:rPr lang="en-US" sz="2400" dirty="0"/>
              <a:t>What packaging preferences do respondents have for energy drinks?</a:t>
            </a:r>
          </a:p>
          <a:p>
            <a:endParaRPr lang="en-US" sz="2400" dirty="0"/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select Packaging_preference ,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count(*) as count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from fact_survey_responses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group by Packaging_preference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8E47C3-B40D-36E2-C88A-C4D9DB3A93B6}"/>
              </a:ext>
            </a:extLst>
          </p:cNvPr>
          <p:cNvSpPr txBox="1"/>
          <p:nvPr/>
        </p:nvSpPr>
        <p:spPr>
          <a:xfrm>
            <a:off x="4015818" y="4607351"/>
            <a:ext cx="7946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 compact and portable cans were preferred by the maximum number of respondents (4K).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80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ACCB-C00B-D366-99A4-1209F800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464" y="81116"/>
            <a:ext cx="6019800" cy="1143000"/>
          </a:xfrm>
        </p:spPr>
        <p:txBody>
          <a:bodyPr/>
          <a:lstStyle/>
          <a:p>
            <a:r>
              <a:rPr lang="en-IN" b="1" dirty="0"/>
              <a:t>Competition Analysis: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C516C6D-0059-845F-3C9F-8E1C9239F8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9019" r="-9019"/>
          <a:stretch/>
        </p:blipFill>
        <p:spPr>
          <a:xfrm>
            <a:off x="301658" y="2250649"/>
            <a:ext cx="3214540" cy="235670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57A4A-1B5F-CEF1-649F-954B96B7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15818" y="1508704"/>
            <a:ext cx="8176181" cy="3098647"/>
          </a:xfrm>
        </p:spPr>
        <p:txBody>
          <a:bodyPr>
            <a:normAutofit/>
          </a:bodyPr>
          <a:lstStyle/>
          <a:p>
            <a:r>
              <a:rPr lang="en-US" sz="2400" dirty="0"/>
              <a:t>Who are the current market leaders?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select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Current_brands ,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count(*) as count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from 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fact_survey_responses</a:t>
            </a:r>
          </a:p>
          <a:p>
            <a:pPr marL="144000"/>
            <a:r>
              <a:rPr lang="en-US" sz="1600" dirty="0">
                <a:solidFill>
                  <a:schemeClr val="tx1"/>
                </a:solidFill>
              </a:rPr>
              <a:t>group by Current_brands</a:t>
            </a:r>
          </a:p>
          <a:p>
            <a:pPr marL="144000"/>
            <a:r>
              <a:rPr lang="en-IN" sz="1600" dirty="0">
                <a:solidFill>
                  <a:schemeClr val="tx1"/>
                </a:solidFill>
              </a:rPr>
              <a:t>order by count desc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E54E5A-9682-0206-36A2-F3EA88962A1A}"/>
              </a:ext>
            </a:extLst>
          </p:cNvPr>
          <p:cNvSpPr txBox="1"/>
          <p:nvPr/>
        </p:nvSpPr>
        <p:spPr>
          <a:xfrm>
            <a:off x="4088092" y="4711046"/>
            <a:ext cx="77739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The company cola-coka leading in the Indian market.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Company CodeX and Sky 9 hold the same rank in the Indian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market, positioning them as direct competitors.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In order to outperform Sky 9, CodeX can use its strengths and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gain an advantage by introducing new and innovative </a:t>
            </a:r>
          </a:p>
          <a:p>
            <a:r>
              <a:rPr lang="en-IN" sz="1800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rPr>
              <a:t>features.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861253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155</TotalTime>
  <Words>1413</Words>
  <Application>Microsoft Office PowerPoint</Application>
  <PresentationFormat>Widescreen</PresentationFormat>
  <Paragraphs>223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Century Gothic</vt:lpstr>
      <vt:lpstr>Segoe UI</vt:lpstr>
      <vt:lpstr>Wingdings 3</vt:lpstr>
      <vt:lpstr>Slice</vt:lpstr>
      <vt:lpstr>Codex</vt:lpstr>
      <vt:lpstr>Other sources provided</vt:lpstr>
      <vt:lpstr>Categories</vt:lpstr>
      <vt:lpstr>Demographic Insights</vt:lpstr>
      <vt:lpstr>Demographic Insights</vt:lpstr>
      <vt:lpstr>Demographic Insights</vt:lpstr>
      <vt:lpstr>Consumer Preferences</vt:lpstr>
      <vt:lpstr>Consumer Preferences</vt:lpstr>
      <vt:lpstr>Competition Analysis:</vt:lpstr>
      <vt:lpstr>Competition Analysis:</vt:lpstr>
      <vt:lpstr>Marketing Channels and Brand Awareness:</vt:lpstr>
      <vt:lpstr>Brand Penetration:</vt:lpstr>
      <vt:lpstr>Brand Penetration:</vt:lpstr>
      <vt:lpstr>Purchase Behavior:</vt:lpstr>
      <vt:lpstr>Purchase Behavior:</vt:lpstr>
      <vt:lpstr>Product Development:</vt:lpstr>
      <vt:lpstr>Product Development:</vt:lpstr>
      <vt:lpstr>Product Development: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 pankaj</dc:creator>
  <cp:lastModifiedBy>dev pankaj</cp:lastModifiedBy>
  <cp:revision>3</cp:revision>
  <dcterms:created xsi:type="dcterms:W3CDTF">2024-06-28T16:54:51Z</dcterms:created>
  <dcterms:modified xsi:type="dcterms:W3CDTF">2024-06-28T19:29:53Z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